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sldIdLst>
    <p:sldId id="257" r:id="rId2"/>
    <p:sldId id="2134805727" r:id="rId3"/>
    <p:sldId id="5054" r:id="rId4"/>
    <p:sldId id="362" r:id="rId5"/>
    <p:sldId id="2134805728" r:id="rId6"/>
    <p:sldId id="2134805738" r:id="rId7"/>
    <p:sldId id="2134805729" r:id="rId8"/>
    <p:sldId id="2134805730" r:id="rId9"/>
    <p:sldId id="2134805731" r:id="rId10"/>
    <p:sldId id="2076137130" r:id="rId11"/>
    <p:sldId id="2134805732" r:id="rId12"/>
    <p:sldId id="2134805739" r:id="rId13"/>
    <p:sldId id="2134805631" r:id="rId14"/>
    <p:sldId id="2076137134" r:id="rId15"/>
    <p:sldId id="2134805633" r:id="rId16"/>
    <p:sldId id="2134805632" r:id="rId17"/>
    <p:sldId id="2134805709" r:id="rId18"/>
    <p:sldId id="2134805734" r:id="rId19"/>
    <p:sldId id="2134805733" r:id="rId20"/>
    <p:sldId id="2076137127" r:id="rId21"/>
    <p:sldId id="4950" r:id="rId22"/>
    <p:sldId id="4926" r:id="rId23"/>
    <p:sldId id="2134805740" r:id="rId24"/>
    <p:sldId id="2134805741" r:id="rId25"/>
    <p:sldId id="2134805742" r:id="rId26"/>
    <p:sldId id="2134805717" r:id="rId27"/>
    <p:sldId id="2134805556" r:id="rId28"/>
    <p:sldId id="2134805557" r:id="rId29"/>
    <p:sldId id="2076137131" r:id="rId30"/>
    <p:sldId id="2134805591" r:id="rId31"/>
    <p:sldId id="2134805595" r:id="rId32"/>
    <p:sldId id="2134805593" r:id="rId33"/>
    <p:sldId id="2134805558" r:id="rId34"/>
    <p:sldId id="2076137132" r:id="rId35"/>
    <p:sldId id="2134805710" r:id="rId36"/>
    <p:sldId id="2134805718" r:id="rId37"/>
    <p:sldId id="2134805560" r:id="rId38"/>
    <p:sldId id="2134805719" r:id="rId39"/>
    <p:sldId id="2134805596" r:id="rId40"/>
    <p:sldId id="2134805586" r:id="rId41"/>
    <p:sldId id="2134805603" r:id="rId42"/>
    <p:sldId id="2134805722" r:id="rId43"/>
    <p:sldId id="2134805720" r:id="rId44"/>
    <p:sldId id="2134805568" r:id="rId45"/>
    <p:sldId id="2134805582" r:id="rId46"/>
    <p:sldId id="2134805577" r:id="rId47"/>
    <p:sldId id="2134805572" r:id="rId48"/>
    <p:sldId id="2134805574" r:id="rId49"/>
    <p:sldId id="2134805590" r:id="rId50"/>
    <p:sldId id="2134805584" r:id="rId51"/>
    <p:sldId id="2134805585" r:id="rId52"/>
    <p:sldId id="2134805601" r:id="rId53"/>
    <p:sldId id="2134805606" r:id="rId54"/>
    <p:sldId id="2134805602" r:id="rId55"/>
    <p:sldId id="2134805634" r:id="rId56"/>
    <p:sldId id="2134805605" r:id="rId57"/>
    <p:sldId id="2134805737" r:id="rId58"/>
    <p:sldId id="2134805736" r:id="rId59"/>
    <p:sldId id="2134805735" r:id="rId60"/>
    <p:sldId id="2134805721" r:id="rId61"/>
    <p:sldId id="2134805592" r:id="rId62"/>
    <p:sldId id="2134805700" r:id="rId63"/>
    <p:sldId id="2134805703" r:id="rId64"/>
    <p:sldId id="2134805701" r:id="rId65"/>
    <p:sldId id="2134805704" r:id="rId66"/>
    <p:sldId id="2134805723" r:id="rId67"/>
    <p:sldId id="3191" r:id="rId68"/>
    <p:sldId id="2076137137" r:id="rId69"/>
    <p:sldId id="3192" r:id="rId70"/>
    <p:sldId id="2134805724" r:id="rId71"/>
    <p:sldId id="2134805636" r:id="rId72"/>
    <p:sldId id="2134805725" r:id="rId73"/>
    <p:sldId id="2134805726" r:id="rId74"/>
    <p:sldId id="2134805589" r:id="rId75"/>
    <p:sldId id="2134805594" r:id="rId76"/>
    <p:sldId id="3201" r:id="rId77"/>
    <p:sldId id="3164" r:id="rId78"/>
    <p:sldId id="2076137135" r:id="rId79"/>
    <p:sldId id="3194" r:id="rId80"/>
    <p:sldId id="3204" r:id="rId81"/>
    <p:sldId id="3187" r:id="rId82"/>
    <p:sldId id="2581" r:id="rId83"/>
    <p:sldId id="2076136257" r:id="rId84"/>
    <p:sldId id="2134805711" r:id="rId85"/>
    <p:sldId id="2134805712" r:id="rId86"/>
    <p:sldId id="2134805713" r:id="rId87"/>
    <p:sldId id="2134805714" r:id="rId88"/>
    <p:sldId id="3218" r:id="rId89"/>
    <p:sldId id="3233" r:id="rId90"/>
    <p:sldId id="3234" r:id="rId91"/>
    <p:sldId id="3219" r:id="rId9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5054"/>
            <p14:sldId id="362"/>
            <p14:sldId id="2134805728"/>
            <p14:sldId id="2134805738"/>
            <p14:sldId id="2134805729"/>
            <p14:sldId id="2134805730"/>
            <p14:sldId id="2134805731"/>
            <p14:sldId id="2076137130"/>
            <p14:sldId id="2134805732"/>
            <p14:sldId id="2134805739"/>
            <p14:sldId id="2134805631"/>
            <p14:sldId id="2076137134"/>
            <p14:sldId id="2134805633"/>
            <p14:sldId id="2134805632"/>
            <p14:sldId id="2134805709"/>
            <p14:sldId id="2134805734"/>
            <p14:sldId id="2134805733"/>
            <p14:sldId id="2076137127"/>
          </p14:sldIdLst>
        </p14:section>
        <p14:section name="CASE STUDY" id="{DC6E271A-6F19-4C08-BC8F-D9AC4521F3E2}">
          <p14:sldIdLst>
            <p14:sldId id="4950"/>
            <p14:sldId id="4926"/>
            <p14:sldId id="2134805740"/>
            <p14:sldId id="2134805741"/>
            <p14:sldId id="2134805742"/>
          </p14:sldIdLst>
        </p14:section>
        <p14:section name="DAY 1" id="{9A603BEC-B55F-47B6-8AC7-F7BEBBCECE4F}">
          <p14:sldIdLst>
            <p14:sldId id="2134805717"/>
            <p14:sldId id="2134805556"/>
            <p14:sldId id="2134805557"/>
            <p14:sldId id="2076137131"/>
            <p14:sldId id="2134805591"/>
            <p14:sldId id="2134805595"/>
            <p14:sldId id="2134805593"/>
            <p14:sldId id="2134805558"/>
            <p14:sldId id="2076137132"/>
            <p14:sldId id="2134805710"/>
            <p14:sldId id="2134805718"/>
            <p14:sldId id="2134805560"/>
            <p14:sldId id="2134805719"/>
            <p14:sldId id="2134805596"/>
            <p14:sldId id="2134805586"/>
            <p14:sldId id="2134805603"/>
            <p14:sldId id="2134805722"/>
            <p14:sldId id="2134805720"/>
            <p14:sldId id="2134805568"/>
            <p14:sldId id="2134805582"/>
            <p14:sldId id="2134805577"/>
            <p14:sldId id="2134805572"/>
            <p14:sldId id="2134805574"/>
            <p14:sldId id="2134805590"/>
            <p14:sldId id="2134805584"/>
            <p14:sldId id="2134805585"/>
            <p14:sldId id="2134805601"/>
            <p14:sldId id="2134805606"/>
            <p14:sldId id="2134805602"/>
            <p14:sldId id="2134805634"/>
            <p14:sldId id="2134805605"/>
            <p14:sldId id="2134805737"/>
            <p14:sldId id="2134805736"/>
            <p14:sldId id="2134805735"/>
            <p14:sldId id="2134805721"/>
            <p14:sldId id="2134805592"/>
            <p14:sldId id="2134805700"/>
            <p14:sldId id="2134805703"/>
            <p14:sldId id="2134805701"/>
            <p14:sldId id="2134805704"/>
            <p14:sldId id="2134805723"/>
            <p14:sldId id="3191"/>
            <p14:sldId id="2076137137"/>
            <p14:sldId id="3192"/>
            <p14:sldId id="2134805724"/>
            <p14:sldId id="2134805636"/>
            <p14:sldId id="2134805725"/>
            <p14:sldId id="2134805726"/>
            <p14:sldId id="2134805589"/>
            <p14:sldId id="2134805594"/>
            <p14:sldId id="3201"/>
            <p14:sldId id="3164"/>
            <p14:sldId id="2076137135"/>
            <p14:sldId id="3194"/>
            <p14:sldId id="3204"/>
            <p14:sldId id="3187"/>
            <p14:sldId id="2581"/>
            <p14:sldId id="2076136257"/>
            <p14:sldId id="2134805711"/>
            <p14:sldId id="2134805712"/>
            <p14:sldId id="2134805713"/>
            <p14:sldId id="2134805714"/>
            <p14:sldId id="3218"/>
            <p14:sldId id="3233"/>
            <p14:sldId id="3234"/>
            <p14:sldId id="321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6F5CE1-D351-416A-BDA8-B2C47CBFD1E7}" v="1" dt="2022-12-10T03:22:35.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ferSingleView="1">
    <p:restoredLeft sz="12748" autoAdjust="0"/>
    <p:restoredTop sz="96247" autoAdjust="0"/>
  </p:normalViewPr>
  <p:slideViewPr>
    <p:cSldViewPr snapToGrid="0" snapToObjects="1">
      <p:cViewPr varScale="1">
        <p:scale>
          <a:sx n="155" d="100"/>
          <a:sy n="155" d="100"/>
        </p:scale>
        <p:origin x="1272" y="168"/>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docChgLst>
    <pc:chgData name="Tim Warner" userId="1d9b2d89684621c1" providerId="LiveId" clId="{646F5CE1-D351-416A-BDA8-B2C47CBFD1E7}"/>
    <pc:docChg chg="custSel modSld">
      <pc:chgData name="Tim Warner" userId="1d9b2d89684621c1" providerId="LiveId" clId="{646F5CE1-D351-416A-BDA8-B2C47CBFD1E7}" dt="2022-12-10T03:22:47.471" v="26" actId="403"/>
      <pc:docMkLst>
        <pc:docMk/>
      </pc:docMkLst>
      <pc:sldChg chg="addSp delSp modSp mod modClrScheme chgLayout">
        <pc:chgData name="Tim Warner" userId="1d9b2d89684621c1" providerId="LiveId" clId="{646F5CE1-D351-416A-BDA8-B2C47CBFD1E7}" dt="2022-12-10T03:22:47.471" v="26" actId="403"/>
        <pc:sldMkLst>
          <pc:docMk/>
          <pc:sldMk cId="2565182932" sldId="362"/>
        </pc:sldMkLst>
        <pc:spChg chg="mod ord">
          <ac:chgData name="Tim Warner" userId="1d9b2d89684621c1" providerId="LiveId" clId="{646F5CE1-D351-416A-BDA8-B2C47CBFD1E7}" dt="2022-12-10T03:22:09.815" v="3" actId="20577"/>
          <ac:spMkLst>
            <pc:docMk/>
            <pc:sldMk cId="2565182932" sldId="362"/>
            <ac:spMk id="2" creationId="{2A364166-601F-40DD-95B0-100D121D02EF}"/>
          </ac:spMkLst>
        </pc:spChg>
        <pc:spChg chg="add del mod ord">
          <ac:chgData name="Tim Warner" userId="1d9b2d89684621c1" providerId="LiveId" clId="{646F5CE1-D351-416A-BDA8-B2C47CBFD1E7}" dt="2022-12-10T03:22:12.357" v="4" actId="478"/>
          <ac:spMkLst>
            <pc:docMk/>
            <pc:sldMk cId="2565182932" sldId="362"/>
            <ac:spMk id="3" creationId="{970B37B2-1B1E-4F58-1FD6-D7CFC9F79A75}"/>
          </ac:spMkLst>
        </pc:spChg>
        <pc:spChg chg="add mod">
          <ac:chgData name="Tim Warner" userId="1d9b2d89684621c1" providerId="LiveId" clId="{646F5CE1-D351-416A-BDA8-B2C47CBFD1E7}" dt="2022-12-10T03:22:47.471" v="26" actId="403"/>
          <ac:spMkLst>
            <pc:docMk/>
            <pc:sldMk cId="2565182932" sldId="362"/>
            <ac:spMk id="7" creationId="{2261ADE4-9EEE-29A6-C5EE-F9443C0FC968}"/>
          </ac:spMkLst>
        </pc:spChg>
        <pc:grpChg chg="del">
          <ac:chgData name="Tim Warner" userId="1d9b2d89684621c1" providerId="LiveId" clId="{646F5CE1-D351-416A-BDA8-B2C47CBFD1E7}" dt="2022-12-10T03:21:59.206" v="0" actId="478"/>
          <ac:grpSpMkLst>
            <pc:docMk/>
            <pc:sldMk cId="2565182932" sldId="362"/>
            <ac:grpSpMk id="6" creationId="{85A9B6E6-8F1A-46EE-BADE-BDA6F527DC54}"/>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Mon, 3/18/2024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344964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578361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79</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14</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19</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BFBFBF"/>
                </a:solidFill>
                <a:effectLst/>
                <a:latin typeface="Google Sans"/>
              </a:rPr>
              <a:t>Centralized Data Lake:</a:t>
            </a:r>
            <a:r>
              <a:rPr lang="en-US" b="0" i="0" dirty="0">
                <a:solidFill>
                  <a:srgbClr val="BFBFBF"/>
                </a:solidFill>
                <a:effectLst/>
                <a:latin typeface="Google Sans"/>
              </a:rPr>
              <a:t> Data from all our sources flows into ADLS Gen2, providing a scalable and cost-effective foundation. We'll implement partitioning by date and source for efficient organization.</a:t>
            </a:r>
          </a:p>
          <a:p>
            <a:pPr algn="l">
              <a:buFont typeface="Arial" panose="020B0604020202020204" pitchFamily="34" charset="0"/>
              <a:buChar char="•"/>
            </a:pPr>
            <a:r>
              <a:rPr lang="en-US" b="1" i="0" dirty="0">
                <a:solidFill>
                  <a:srgbClr val="BFBFBF"/>
                </a:solidFill>
                <a:effectLst/>
                <a:latin typeface="Google Sans"/>
              </a:rPr>
              <a:t>Data Ingestion:</a:t>
            </a:r>
            <a:r>
              <a:rPr lang="en-US" b="0" i="0" dirty="0">
                <a:solidFill>
                  <a:srgbClr val="BFBFBF"/>
                </a:solidFill>
                <a:effectLst/>
                <a:latin typeface="Google Sans"/>
              </a:rPr>
              <a:t> ADF will orchestrate data movement from both on-premises databases and flat files (like those sales CSVs). We'll use secure connections to ensure data protection during transfer.</a:t>
            </a:r>
          </a:p>
          <a:p>
            <a:pPr algn="l">
              <a:buFont typeface="Arial" panose="020B0604020202020204" pitchFamily="34" charset="0"/>
              <a:buChar char="•"/>
            </a:pPr>
            <a:r>
              <a:rPr lang="en-US" b="1" i="0" dirty="0">
                <a:solidFill>
                  <a:srgbClr val="BFBFBF"/>
                </a:solidFill>
                <a:effectLst/>
                <a:latin typeface="Google Sans"/>
              </a:rPr>
              <a:t>Data Transformation:</a:t>
            </a:r>
            <a:r>
              <a:rPr lang="en-US" b="0" i="0" dirty="0">
                <a:solidFill>
                  <a:srgbClr val="BFBFBF"/>
                </a:solidFill>
                <a:effectLst/>
                <a:latin typeface="Google Sans"/>
              </a:rPr>
              <a:t> Azure Databricks leverages the power of Spark for large-scale transformations and feature engineering. We'll fix data quality issues, prepare data for our analytics models.</a:t>
            </a:r>
          </a:p>
          <a:p>
            <a:pPr algn="l">
              <a:buFont typeface="Arial" panose="020B0604020202020204" pitchFamily="34" charset="0"/>
              <a:buChar char="•"/>
            </a:pPr>
            <a:r>
              <a:rPr lang="en-US" b="1" i="0" dirty="0">
                <a:solidFill>
                  <a:srgbClr val="BFBFBF"/>
                </a:solidFill>
                <a:effectLst/>
                <a:latin typeface="Google Sans"/>
              </a:rPr>
              <a:t>Optimized Data Warehouse:</a:t>
            </a:r>
            <a:r>
              <a:rPr lang="en-US" b="0" i="0" dirty="0">
                <a:solidFill>
                  <a:srgbClr val="BFBFBF"/>
                </a:solidFill>
                <a:effectLst/>
                <a:latin typeface="Google Sans"/>
              </a:rPr>
              <a:t> Our central data warehouse is built on Azure Synapse Analytics. The dedicated SQL pool provides optimized performance for reporting queries, enhanced by table partitioning based on business logic. Additionally, the serverless SQL pool is great for ad-hoc data exploration and prototyping.</a:t>
            </a:r>
          </a:p>
          <a:p>
            <a:pPr algn="l">
              <a:buFont typeface="Arial" panose="020B0604020202020204" pitchFamily="34" charset="0"/>
              <a:buChar char="•"/>
            </a:pPr>
            <a:r>
              <a:rPr lang="en-US" b="1" i="0" dirty="0">
                <a:solidFill>
                  <a:srgbClr val="BFBFBF"/>
                </a:solidFill>
                <a:effectLst/>
                <a:latin typeface="Google Sans"/>
              </a:rPr>
              <a:t>Real-time Insights:</a:t>
            </a:r>
            <a:r>
              <a:rPr lang="en-US" b="0" i="0" dirty="0">
                <a:solidFill>
                  <a:srgbClr val="BFBFBF"/>
                </a:solidFill>
                <a:effectLst/>
                <a:latin typeface="Google Sans"/>
              </a:rPr>
              <a:t> Azure Stream Analytics enables us to process social media data in real-time. This feeds our recommendation engine, improving customer experiences.</a:t>
            </a:r>
          </a:p>
          <a:p>
            <a:pPr algn="l">
              <a:buFont typeface="Arial" panose="020B0604020202020204" pitchFamily="34" charset="0"/>
              <a:buChar char="•"/>
            </a:pPr>
            <a:r>
              <a:rPr lang="en-US" b="1" i="0" dirty="0">
                <a:solidFill>
                  <a:srgbClr val="BFBFBF"/>
                </a:solidFill>
                <a:effectLst/>
                <a:latin typeface="Google Sans"/>
              </a:rPr>
              <a:t>Predictive Analytics:</a:t>
            </a:r>
            <a:r>
              <a:rPr lang="en-US" b="0" i="0" dirty="0">
                <a:solidFill>
                  <a:srgbClr val="BFBFBF"/>
                </a:solidFill>
                <a:effectLst/>
                <a:latin typeface="Google Sans"/>
              </a:rPr>
              <a:t> Azure Databricks will be used to train and develop demand forecasting models to predict inventory needs and optimize pricing strategies.</a:t>
            </a:r>
          </a:p>
          <a:p>
            <a:endParaRPr lang="en-US" dirty="0"/>
          </a:p>
        </p:txBody>
      </p:sp>
      <p:sp>
        <p:nvSpPr>
          <p:cNvPr id="4" name="Slide Number Placeholder 3"/>
          <p:cNvSpPr>
            <a:spLocks noGrp="1"/>
          </p:cNvSpPr>
          <p:nvPr>
            <p:ph type="sldNum" sz="quarter" idx="5"/>
          </p:nvPr>
        </p:nvSpPr>
        <p:spPr/>
        <p:txBody>
          <a:bodyPr/>
          <a:lstStyle/>
          <a:p>
            <a:fld id="{3E860080-FF45-4578-B45A-019103E5544A}" type="slidenum">
              <a:rPr lang="en-US" smtClean="0"/>
              <a:t>24</a:t>
            </a:fld>
            <a:endParaRPr lang="en-US"/>
          </a:p>
        </p:txBody>
      </p:sp>
    </p:spTree>
    <p:extLst>
      <p:ext uri="{BB962C8B-B14F-4D97-AF65-F5344CB8AC3E}">
        <p14:creationId xmlns:p14="http://schemas.microsoft.com/office/powerpoint/2010/main" val="2386923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860080-FF45-4578-B45A-019103E5544A}" type="slidenum">
              <a:rPr lang="en-US" smtClean="0"/>
              <a:t>25</a:t>
            </a:fld>
            <a:endParaRPr lang="en-US"/>
          </a:p>
        </p:txBody>
      </p:sp>
    </p:spTree>
    <p:extLst>
      <p:ext uri="{BB962C8B-B14F-4D97-AF65-F5344CB8AC3E}">
        <p14:creationId xmlns:p14="http://schemas.microsoft.com/office/powerpoint/2010/main" val="2791127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66341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095723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Mon, 3/18/2024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emf"/><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52.emf"/><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svg"/><Relationship Id="rId10" Type="http://schemas.openxmlformats.org/officeDocument/2006/relationships/image" Target="../media/image50.emf"/><Relationship Id="rId4" Type="http://schemas.openxmlformats.org/officeDocument/2006/relationships/image" Target="../media/image44.png"/><Relationship Id="rId9" Type="http://schemas.openxmlformats.org/officeDocument/2006/relationships/image" Target="../media/image49.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92.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90.emf"/><Relationship Id="rId9" Type="http://schemas.openxmlformats.org/officeDocument/2006/relationships/image" Target="../media/image95.emf"/></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png"/><Relationship Id="rId9" Type="http://schemas.openxmlformats.org/officeDocument/2006/relationships/image" Target="../media/image104.png"/></Relationships>
</file>

<file path=ppt/slides/_rels/slide8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800" dirty="0">
                <a:solidFill>
                  <a:schemeClr val="bg1"/>
                </a:solidFill>
              </a:rPr>
              <a:t>Exam DP-203: Data Engineering on Microsoft Azure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sp>
        <p:nvSpPr>
          <p:cNvPr id="3" name="Content Placeholder 2">
            <a:extLst>
              <a:ext uri="{FF2B5EF4-FFF2-40B4-BE49-F238E27FC236}">
                <a16:creationId xmlns:a16="http://schemas.microsoft.com/office/drawing/2014/main" id="{4C0515EE-258E-2890-9EBD-C7FEF6F37536}"/>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sp>
        <p:nvSpPr>
          <p:cNvPr id="3" name="Content Placeholder 2">
            <a:extLst>
              <a:ext uri="{FF2B5EF4-FFF2-40B4-BE49-F238E27FC236}">
                <a16:creationId xmlns:a16="http://schemas.microsoft.com/office/drawing/2014/main" id="{A33B5165-E3A5-FD1E-C0EA-E1CBE50A9131}"/>
              </a:ext>
            </a:extLst>
          </p:cNvPr>
          <p:cNvSpPr>
            <a:spLocks noGrp="1"/>
          </p:cNvSpPr>
          <p:nvPr>
            <p:ph idx="1"/>
          </p:nvPr>
        </p:nvSpPr>
        <p:spPr/>
        <p:txBody>
          <a:bodyPr/>
          <a:lstStyle/>
          <a:p>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5C857-2661-7E51-B12D-46DA2E947C41}"/>
              </a:ext>
            </a:extLst>
          </p:cNvPr>
          <p:cNvSpPr>
            <a:spLocks noGrp="1"/>
          </p:cNvSpPr>
          <p:nvPr>
            <p:ph type="title"/>
          </p:nvPr>
        </p:nvSpPr>
        <p:spPr/>
        <p:txBody>
          <a:bodyPr/>
          <a:lstStyle/>
          <a:p>
            <a:r>
              <a:rPr lang="en-US" dirty="0"/>
              <a:t>Exam DP-203 Latest Changes: Nov 2023</a:t>
            </a:r>
          </a:p>
        </p:txBody>
      </p:sp>
      <p:pic>
        <p:nvPicPr>
          <p:cNvPr id="4" name="Picture 3">
            <a:extLst>
              <a:ext uri="{FF2B5EF4-FFF2-40B4-BE49-F238E27FC236}">
                <a16:creationId xmlns:a16="http://schemas.microsoft.com/office/drawing/2014/main" id="{CF317AD3-04B7-A7E8-4E04-01119FE308FD}"/>
              </a:ext>
            </a:extLst>
          </p:cNvPr>
          <p:cNvPicPr>
            <a:picLocks noChangeAspect="1"/>
          </p:cNvPicPr>
          <p:nvPr/>
        </p:nvPicPr>
        <p:blipFill>
          <a:blip r:embed="rId2"/>
          <a:stretch>
            <a:fillRect/>
          </a:stretch>
        </p:blipFill>
        <p:spPr>
          <a:xfrm>
            <a:off x="623488" y="2001998"/>
            <a:ext cx="7897023" cy="1139504"/>
          </a:xfrm>
          <a:prstGeom prst="rect">
            <a:avLst/>
          </a:prstGeom>
        </p:spPr>
      </p:pic>
    </p:spTree>
    <p:extLst>
      <p:ext uri="{BB962C8B-B14F-4D97-AF65-F5344CB8AC3E}">
        <p14:creationId xmlns:p14="http://schemas.microsoft.com/office/powerpoint/2010/main" val="213675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Data Engineer Associate</a:t>
            </a:r>
          </a:p>
        </p:txBody>
      </p:sp>
      <p:sp>
        <p:nvSpPr>
          <p:cNvPr id="3" name="Content Placeholder 2">
            <a:extLst>
              <a:ext uri="{FF2B5EF4-FFF2-40B4-BE49-F238E27FC236}">
                <a16:creationId xmlns:a16="http://schemas.microsoft.com/office/drawing/2014/main" id="{6CF0AB23-8C1B-EFAC-E341-89781B3881B8}"/>
              </a:ext>
            </a:extLst>
          </p:cNvPr>
          <p:cNvSpPr>
            <a:spLocks noGrp="1"/>
          </p:cNvSpPr>
          <p:nvPr>
            <p:ph idx="1"/>
          </p:nvPr>
        </p:nvSpPr>
        <p:spPr/>
        <p:txBody>
          <a:bodyPr/>
          <a:lstStyle/>
          <a:p>
            <a:endParaRPr lang="en-US"/>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8587" y="3653747"/>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1-year validity period</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28643" y="1769394"/>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sp>
        <p:nvSpPr>
          <p:cNvPr id="3" name="Content Placeholder 2">
            <a:extLst>
              <a:ext uri="{FF2B5EF4-FFF2-40B4-BE49-F238E27FC236}">
                <a16:creationId xmlns:a16="http://schemas.microsoft.com/office/drawing/2014/main" id="{7501254F-81BF-E073-18C4-932C9319496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sp>
        <p:nvSpPr>
          <p:cNvPr id="3" name="Content Placeholder 2">
            <a:extLst>
              <a:ext uri="{FF2B5EF4-FFF2-40B4-BE49-F238E27FC236}">
                <a16:creationId xmlns:a16="http://schemas.microsoft.com/office/drawing/2014/main" id="{AC31D470-466B-2A9D-E0A4-1DDA2C7CA03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sp>
        <p:nvSpPr>
          <p:cNvPr id="3" name="Content Placeholder 2">
            <a:extLst>
              <a:ext uri="{FF2B5EF4-FFF2-40B4-BE49-F238E27FC236}">
                <a16:creationId xmlns:a16="http://schemas.microsoft.com/office/drawing/2014/main" id="{DC71DFA6-7ED4-316D-313C-CDD7357BE7C2}"/>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CAB8F987-B0F5-4A9F-BC06-896E1602B040}"/>
              </a:ext>
            </a:extLst>
          </p:cNvPr>
          <p:cNvPicPr>
            <a:picLocks noChangeAspect="1"/>
          </p:cNvPicPr>
          <p:nvPr/>
        </p:nvPicPr>
        <p:blipFill>
          <a:blip r:embed="rId2"/>
          <a:stretch>
            <a:fillRect/>
          </a:stretch>
        </p:blipFill>
        <p:spPr>
          <a:xfrm>
            <a:off x="708528" y="857334"/>
            <a:ext cx="7726943" cy="34288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328175" y="1319922"/>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1961262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Cosmos DB Developer </a:t>
            </a:r>
          </a:p>
        </p:txBody>
      </p:sp>
      <p:sp>
        <p:nvSpPr>
          <p:cNvPr id="3" name="Content Placeholder 2">
            <a:extLst>
              <a:ext uri="{FF2B5EF4-FFF2-40B4-BE49-F238E27FC236}">
                <a16:creationId xmlns:a16="http://schemas.microsoft.com/office/drawing/2014/main" id="{AD8CB06E-6BE5-E442-AE72-5F7AD636705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769D1AF-5210-46D0-B7BB-A980B8D71855}"/>
              </a:ext>
            </a:extLst>
          </p:cNvPr>
          <p:cNvPicPr>
            <a:picLocks noChangeAspect="1"/>
          </p:cNvPicPr>
          <p:nvPr/>
        </p:nvPicPr>
        <p:blipFill>
          <a:blip r:embed="rId2"/>
          <a:stretch>
            <a:fillRect/>
          </a:stretch>
        </p:blipFill>
        <p:spPr>
          <a:xfrm>
            <a:off x="1138620" y="1023319"/>
            <a:ext cx="6815356" cy="3096862"/>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435532" y="1417666"/>
            <a:ext cx="765717" cy="307777"/>
          </a:xfrm>
          <a:prstGeom prst="rect">
            <a:avLst/>
          </a:prstGeom>
          <a:noFill/>
        </p:spPr>
        <p:txBody>
          <a:bodyPr wrap="square" rtlCol="0">
            <a:spAutoFit/>
          </a:bodyPr>
          <a:lstStyle/>
          <a:p>
            <a:r>
              <a:rPr lang="en-US" sz="1400" dirty="0">
                <a:solidFill>
                  <a:srgbClr val="002060"/>
                </a:solidFill>
              </a:rPr>
              <a:t>DP-420</a:t>
            </a:r>
          </a:p>
        </p:txBody>
      </p:sp>
    </p:spTree>
    <p:extLst>
      <p:ext uri="{BB962C8B-B14F-4D97-AF65-F5344CB8AC3E}">
        <p14:creationId xmlns:p14="http://schemas.microsoft.com/office/powerpoint/2010/main" val="1138687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3590636" cy="2862083"/>
          </a:xfrm>
        </p:spPr>
        <p:txBody>
          <a:bodyPr/>
          <a:lstStyle/>
          <a:p>
            <a:r>
              <a:rPr lang="en-US" dirty="0"/>
              <a:t>Based in Nashville, TN, US</a:t>
            </a:r>
          </a:p>
          <a:p>
            <a:pPr lvl="1"/>
            <a:r>
              <a:rPr lang="en-US" dirty="0"/>
              <a:t>Central time zone</a:t>
            </a:r>
          </a:p>
          <a:p>
            <a:r>
              <a:rPr lang="en-US" dirty="0"/>
              <a:t>26-year MCT &amp; 6-year MVP</a:t>
            </a:r>
          </a:p>
          <a:p>
            <a:r>
              <a:rPr lang="en-US" dirty="0"/>
              <a:t>Badge: </a:t>
            </a:r>
            <a:r>
              <a:rPr lang="en-US" b="1" dirty="0">
                <a:solidFill>
                  <a:srgbClr val="0070C0"/>
                </a:solidFill>
              </a:rPr>
              <a:t>TechTrainerTim.com</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pic>
        <p:nvPicPr>
          <p:cNvPr id="4" name="Picture 2" descr="Microsoft Certified: Azure Data Engineer Associate">
            <a:extLst>
              <a:ext uri="{FF2B5EF4-FFF2-40B4-BE49-F238E27FC236}">
                <a16:creationId xmlns:a16="http://schemas.microsoft.com/office/drawing/2014/main" id="{AB10A65B-A9BD-E1B0-622B-A4B8A61C7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6" y="2108018"/>
            <a:ext cx="927463" cy="927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timw.info/dp203</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DP-203</a:t>
            </a:r>
            <a:br>
              <a:rPr lang="en-US" dirty="0"/>
            </a:br>
            <a:r>
              <a:rPr lang="en-US" dirty="0"/>
              <a:t>Case Study</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a:xfrm>
            <a:off x="529390" y="1"/>
            <a:ext cx="7988968" cy="560552"/>
          </a:xfrm>
        </p:spPr>
        <p:txBody>
          <a:bodyPr/>
          <a:lstStyle/>
          <a:p>
            <a:r>
              <a:rPr lang="en-US" sz="3200" dirty="0">
                <a:ea typeface="Tahoma" panose="020B0604030504040204" pitchFamily="34" charset="0"/>
                <a:cs typeface="Tahoma" panose="020B0604030504040204" pitchFamily="34" charset="0"/>
              </a:rPr>
              <a:t>Contoso Retail - Data Modernization</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a:xfrm>
            <a:off x="802290" y="736902"/>
            <a:ext cx="7539420" cy="3547021"/>
          </a:xfrm>
        </p:spPr>
        <p:txBody>
          <a:bodyPr/>
          <a:lstStyle/>
          <a:p>
            <a:r>
              <a:rPr lang="en-US" sz="2000" b="1" dirty="0"/>
              <a:t>Company: </a:t>
            </a:r>
            <a:r>
              <a:rPr lang="en-US" sz="2000" dirty="0"/>
              <a:t>Contoso Retail (large, multinational retail with online and physical stores)</a:t>
            </a:r>
          </a:p>
          <a:p>
            <a:r>
              <a:rPr lang="en-US" sz="2000" b="1" dirty="0"/>
              <a:t>Pain Points:</a:t>
            </a:r>
          </a:p>
          <a:p>
            <a:pPr lvl="1"/>
            <a:r>
              <a:rPr lang="en-US" sz="1800" dirty="0"/>
              <a:t>Siloed data systems</a:t>
            </a:r>
          </a:p>
          <a:p>
            <a:pPr lvl="1"/>
            <a:r>
              <a:rPr lang="en-US" sz="1800" dirty="0"/>
              <a:t>Manual, time-consuming data preparation</a:t>
            </a:r>
          </a:p>
          <a:p>
            <a:pPr lvl="1"/>
            <a:r>
              <a:rPr lang="en-US" sz="1800" dirty="0"/>
              <a:t>Difficulty with real-time analytics</a:t>
            </a:r>
          </a:p>
          <a:p>
            <a:pPr lvl="1"/>
            <a:r>
              <a:rPr lang="en-US" sz="1800" dirty="0"/>
              <a:t>Desire to implement predictive models</a:t>
            </a:r>
          </a:p>
          <a:p>
            <a:r>
              <a:rPr lang="en-US" sz="2000" b="1" dirty="0"/>
              <a:t>Project Goals:</a:t>
            </a:r>
          </a:p>
          <a:p>
            <a:pPr lvl="1"/>
            <a:r>
              <a:rPr lang="en-US" sz="1800" dirty="0"/>
              <a:t>Centralized Azure data platform</a:t>
            </a:r>
          </a:p>
          <a:p>
            <a:pPr lvl="1"/>
            <a:r>
              <a:rPr lang="en-US" sz="1800" dirty="0"/>
              <a:t>Streamlined data transformation</a:t>
            </a:r>
          </a:p>
          <a:p>
            <a:pPr lvl="1"/>
            <a:r>
              <a:rPr lang="en-US" sz="1800" dirty="0"/>
              <a:t>Optimized analytics data warehouse</a:t>
            </a:r>
          </a:p>
          <a:p>
            <a:pPr lvl="1"/>
            <a:r>
              <a:rPr lang="en-US" sz="1800" dirty="0"/>
              <a:t>Enable predictive analytics</a:t>
            </a:r>
          </a:p>
        </p:txBody>
      </p:sp>
    </p:spTree>
    <p:extLst>
      <p:ext uri="{BB962C8B-B14F-4D97-AF65-F5344CB8AC3E}">
        <p14:creationId xmlns:p14="http://schemas.microsoft.com/office/powerpoint/2010/main" val="1004932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3200" dirty="0">
                <a:ea typeface="Tahoma" panose="020B0604030504040204" pitchFamily="34" charset="0"/>
                <a:cs typeface="Tahoma" panose="020B0604030504040204" pitchFamily="34" charset="0"/>
              </a:rPr>
              <a:t>Contoso Retail Architecture Overview</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a:xfrm>
            <a:off x="736160" y="560553"/>
            <a:ext cx="7539420" cy="3547021"/>
          </a:xfrm>
        </p:spPr>
        <p:txBody>
          <a:bodyPr/>
          <a:lstStyle/>
          <a:p>
            <a:r>
              <a:rPr lang="en-US" sz="1800" b="1" dirty="0"/>
              <a:t>Visual Diagram:</a:t>
            </a:r>
          </a:p>
          <a:p>
            <a:pPr lvl="1"/>
            <a:r>
              <a:rPr lang="en-US" sz="1600" b="1" dirty="0"/>
              <a:t>Azure Data Lake Storage Gen2 </a:t>
            </a:r>
            <a:r>
              <a:rPr lang="en-US" sz="1600" dirty="0"/>
              <a:t>(ADLS Gen2): Central box labeled "Data Lake", mention hierarchical structure and partitioning.</a:t>
            </a:r>
          </a:p>
          <a:p>
            <a:pPr lvl="1"/>
            <a:r>
              <a:rPr lang="en-US" sz="1600" b="1" dirty="0"/>
              <a:t>Azure Data Factory (ADF): </a:t>
            </a:r>
            <a:r>
              <a:rPr lang="en-US" sz="1600" dirty="0"/>
              <a:t>Arrows coming INTO the data lake from boxes labeled "On-Premises SQL Server", "PostgreSQL", "Sales CSVs", emphasizing multiple sources.</a:t>
            </a:r>
          </a:p>
          <a:p>
            <a:pPr lvl="1"/>
            <a:r>
              <a:rPr lang="en-US" sz="1600" b="1" dirty="0"/>
              <a:t>Azure Databricks</a:t>
            </a:r>
            <a:r>
              <a:rPr lang="en-US" sz="1600" dirty="0"/>
              <a:t>: Box with an arrow pointing OUT of the data lake, labeled "Transformations &amp; Feature Engineering (Spark)"</a:t>
            </a:r>
          </a:p>
          <a:p>
            <a:pPr lvl="1"/>
            <a:r>
              <a:rPr lang="en-US" sz="1600" b="1" dirty="0"/>
              <a:t>Azure Synapse Analytics</a:t>
            </a:r>
            <a:r>
              <a:rPr lang="en-US" sz="1600" dirty="0"/>
              <a:t>: Box with an arrow pointing IN from the data lake, labeled "Dedicated SQL Pool (Partitioned)" and another box connected labeled "Serverless SQL Pool (Exploration)".</a:t>
            </a:r>
          </a:p>
          <a:p>
            <a:pPr lvl="1"/>
            <a:r>
              <a:rPr lang="en-US" sz="1600" b="1" dirty="0"/>
              <a:t>Azure Stream Analytics</a:t>
            </a:r>
            <a:r>
              <a:rPr lang="en-US" sz="1600" dirty="0"/>
              <a:t>: Small box near the top labeled "Social Media Data," with an arrow into the data lake and an arrow out to a box labeled "Recommendations Engine".</a:t>
            </a:r>
          </a:p>
          <a:p>
            <a:pPr lvl="1"/>
            <a:r>
              <a:rPr lang="en-US" sz="1600" b="1" dirty="0"/>
              <a:t>Power BI: </a:t>
            </a:r>
            <a:r>
              <a:rPr lang="en-US" sz="1600" dirty="0"/>
              <a:t>Final box, with an arrow from the Azure Synapse Analytics Dedicated SQL Pool.</a:t>
            </a:r>
          </a:p>
        </p:txBody>
      </p:sp>
    </p:spTree>
    <p:extLst>
      <p:ext uri="{BB962C8B-B14F-4D97-AF65-F5344CB8AC3E}">
        <p14:creationId xmlns:p14="http://schemas.microsoft.com/office/powerpoint/2010/main" val="3411460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3200" dirty="0">
                <a:ea typeface="Tahoma" panose="020B0604030504040204" pitchFamily="34" charset="0"/>
                <a:cs typeface="Tahoma" panose="020B0604030504040204" pitchFamily="34" charset="0"/>
              </a:rPr>
              <a:t>Data Ingestion and Transformation</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r>
              <a:rPr lang="en-US" b="1" dirty="0"/>
              <a:t>Data Sources</a:t>
            </a:r>
          </a:p>
          <a:p>
            <a:pPr lvl="1"/>
            <a:r>
              <a:rPr lang="en-US" dirty="0"/>
              <a:t>On-premises databases (SQL Server and PostgreSQL)</a:t>
            </a:r>
          </a:p>
          <a:p>
            <a:pPr lvl="1"/>
            <a:r>
              <a:rPr lang="en-US" dirty="0"/>
              <a:t>Varied file formats (CSV, etc.)</a:t>
            </a:r>
          </a:p>
          <a:p>
            <a:r>
              <a:rPr lang="en-US" b="1" dirty="0"/>
              <a:t>Secure Connectivity</a:t>
            </a:r>
          </a:p>
          <a:p>
            <a:pPr lvl="1"/>
            <a:r>
              <a:rPr lang="en-US" dirty="0"/>
              <a:t>Emphasis on secure methods for accessing on-premises data</a:t>
            </a:r>
          </a:p>
          <a:p>
            <a:r>
              <a:rPr lang="en-US" b="1" dirty="0"/>
              <a:t>Azure Data Lake Storage Gen2</a:t>
            </a:r>
          </a:p>
          <a:p>
            <a:pPr lvl="1"/>
            <a:r>
              <a:rPr lang="en-US" dirty="0"/>
              <a:t>Mention of partitioning strategies</a:t>
            </a:r>
          </a:p>
          <a:p>
            <a:r>
              <a:rPr lang="en-US" b="1" dirty="0"/>
              <a:t>Azure Databricks</a:t>
            </a:r>
          </a:p>
          <a:p>
            <a:pPr lvl="1"/>
            <a:r>
              <a:rPr lang="en-US" dirty="0"/>
              <a:t>Large-scale transformations with Spark, addressing data quality (missing values, duplicates)</a:t>
            </a:r>
          </a:p>
        </p:txBody>
      </p:sp>
    </p:spTree>
    <p:extLst>
      <p:ext uri="{BB962C8B-B14F-4D97-AF65-F5344CB8AC3E}">
        <p14:creationId xmlns:p14="http://schemas.microsoft.com/office/powerpoint/2010/main" val="2441353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3200" dirty="0">
                <a:ea typeface="Tahoma" panose="020B0604030504040204" pitchFamily="34" charset="0"/>
                <a:cs typeface="Tahoma" panose="020B0604030504040204" pitchFamily="34" charset="0"/>
              </a:rPr>
              <a:t>Data Warehousing, Analytics, &amp; Predictions</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a:xfrm>
            <a:off x="814537" y="729863"/>
            <a:ext cx="7539420" cy="3547021"/>
          </a:xfrm>
        </p:spPr>
        <p:txBody>
          <a:bodyPr/>
          <a:lstStyle/>
          <a:p>
            <a:r>
              <a:rPr lang="en-US" b="1" dirty="0"/>
              <a:t>Azure Synapse Analytics:</a:t>
            </a:r>
          </a:p>
          <a:p>
            <a:pPr lvl="1"/>
            <a:r>
              <a:rPr lang="en-US" dirty="0"/>
              <a:t>Dedicated SQL pool for efficient querying (highlight table partitioning/distribution), serverless SQL pools for exploration</a:t>
            </a:r>
          </a:p>
          <a:p>
            <a:r>
              <a:rPr lang="en-US" b="1" dirty="0"/>
              <a:t>Security:	</a:t>
            </a:r>
          </a:p>
          <a:p>
            <a:pPr lvl="1"/>
            <a:r>
              <a:rPr lang="en-US" dirty="0"/>
              <a:t>Row-level security, data masking for sensitive information</a:t>
            </a:r>
          </a:p>
          <a:p>
            <a:r>
              <a:rPr lang="en-US" b="1" dirty="0"/>
              <a:t>Power BI:</a:t>
            </a:r>
          </a:p>
          <a:p>
            <a:pPr lvl="1"/>
            <a:r>
              <a:rPr lang="en-US" dirty="0"/>
              <a:t>Visualizations, dashboards, and reporting</a:t>
            </a:r>
          </a:p>
          <a:p>
            <a:r>
              <a:rPr lang="en-US" b="1" dirty="0"/>
              <a:t>Predictive Analytics</a:t>
            </a:r>
            <a:r>
              <a:rPr lang="en-US" dirty="0"/>
              <a:t>:</a:t>
            </a:r>
          </a:p>
          <a:p>
            <a:pPr lvl="1"/>
            <a:r>
              <a:rPr lang="en-US" dirty="0"/>
              <a:t>Azure Stream Analytics for real-time processing for recommendations</a:t>
            </a:r>
          </a:p>
          <a:p>
            <a:pPr lvl="1"/>
            <a:r>
              <a:rPr lang="en-US" dirty="0"/>
              <a:t>Databricks for demand forecasting and model development</a:t>
            </a:r>
          </a:p>
        </p:txBody>
      </p:sp>
    </p:spTree>
    <p:extLst>
      <p:ext uri="{BB962C8B-B14F-4D97-AF65-F5344CB8AC3E}">
        <p14:creationId xmlns:p14="http://schemas.microsoft.com/office/powerpoint/2010/main" val="2154733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
        <p:nvSpPr>
          <p:cNvPr id="6" name="Rectangle 5">
            <a:extLst>
              <a:ext uri="{FF2B5EF4-FFF2-40B4-BE49-F238E27FC236}">
                <a16:creationId xmlns:a16="http://schemas.microsoft.com/office/drawing/2014/main" id="{E3D3F0FC-54E1-431E-BEC5-70615CF9D8DE}"/>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428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and implement data storage (15-20%)</a:t>
            </a:r>
          </a:p>
          <a:p>
            <a:r>
              <a:rPr lang="en-US" dirty="0"/>
              <a:t>Develop data processing (40-45%)</a:t>
            </a:r>
          </a:p>
          <a:p>
            <a:r>
              <a:rPr lang="en-GB" dirty="0"/>
              <a:t>Secure, monitor, and optimize data storage and data processing (30–35%)</a:t>
            </a:r>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522243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497930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2502904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291657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3574905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3" name="Content Placeholder 2">
            <a:extLst>
              <a:ext uri="{FF2B5EF4-FFF2-40B4-BE49-F238E27FC236}">
                <a16:creationId xmlns:a16="http://schemas.microsoft.com/office/drawing/2014/main" id="{286B0632-2A24-7A3E-F8D5-AFAD9DCEBC20}"/>
              </a:ext>
            </a:extLst>
          </p:cNvPr>
          <p:cNvSpPr>
            <a:spLocks noGrp="1"/>
          </p:cNvSpPr>
          <p:nvPr>
            <p:ph idx="1"/>
          </p:nvPr>
        </p:nvSpPr>
        <p:spPr/>
        <p:txBody>
          <a:bodyPr/>
          <a:lstStyle/>
          <a:p>
            <a:endParaRPr lang="en-US"/>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894811" y="2110085"/>
            <a:ext cx="7354386" cy="1323439"/>
          </a:xfrm>
          <a:prstGeom prst="rect">
            <a:avLst/>
          </a:prstGeom>
          <a:noFill/>
        </p:spPr>
        <p:txBody>
          <a:bodyPr wrap="none" lIns="91440" tIns="45720" rIns="91440" bIns="45720">
            <a:spAutoFit/>
          </a:bodyPr>
          <a:lstStyle/>
          <a:p>
            <a:pPr algn="ctr"/>
            <a:r>
              <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rPr>
              <a:t>timw.info/dp203</a:t>
            </a: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sp>
        <p:nvSpPr>
          <p:cNvPr id="3" name="Content Placeholder 2">
            <a:extLst>
              <a:ext uri="{FF2B5EF4-FFF2-40B4-BE49-F238E27FC236}">
                <a16:creationId xmlns:a16="http://schemas.microsoft.com/office/drawing/2014/main" id="{CE5B41EC-43B3-E464-290C-7F443B90EBF2}"/>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SQL Products</a:t>
            </a:r>
          </a:p>
        </p:txBody>
      </p:sp>
      <p:sp>
        <p:nvSpPr>
          <p:cNvPr id="3" name="Rectangle 2">
            <a:extLst>
              <a:ext uri="{FF2B5EF4-FFF2-40B4-BE49-F238E27FC236}">
                <a16:creationId xmlns:a16="http://schemas.microsoft.com/office/drawing/2014/main" id="{BCD8F3CD-36D7-4BDC-80C8-0E8EF25CDB63}"/>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97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9" name="Content Placeholder 8">
            <a:extLst>
              <a:ext uri="{FF2B5EF4-FFF2-40B4-BE49-F238E27FC236}">
                <a16:creationId xmlns:a16="http://schemas.microsoft.com/office/drawing/2014/main" id="{633B1BB2-887B-1A4E-D015-7C1777866D2B}"/>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sp>
        <p:nvSpPr>
          <p:cNvPr id="3" name="Content Placeholder 2">
            <a:extLst>
              <a:ext uri="{FF2B5EF4-FFF2-40B4-BE49-F238E27FC236}">
                <a16:creationId xmlns:a16="http://schemas.microsoft.com/office/drawing/2014/main" id="{364ABC2B-D89F-27AD-9934-E5AC5B31F71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11" name="Content Placeholder 10">
            <a:extLst>
              <a:ext uri="{FF2B5EF4-FFF2-40B4-BE49-F238E27FC236}">
                <a16:creationId xmlns:a16="http://schemas.microsoft.com/office/drawing/2014/main" id="{3ADF034A-9125-84D0-2977-57D440F796FE}"/>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14" name="Content Placeholder 13">
            <a:extLst>
              <a:ext uri="{FF2B5EF4-FFF2-40B4-BE49-F238E27FC236}">
                <a16:creationId xmlns:a16="http://schemas.microsoft.com/office/drawing/2014/main" id="{8AD338C7-8B11-8151-5D67-3CD8EEE48D81}"/>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10" name="Content Placeholder 9">
            <a:extLst>
              <a:ext uri="{FF2B5EF4-FFF2-40B4-BE49-F238E27FC236}">
                <a16:creationId xmlns:a16="http://schemas.microsoft.com/office/drawing/2014/main" id="{F3CDC7C9-2D86-6D71-5A5F-A4BF9E1A1A27}"/>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sp>
        <p:nvSpPr>
          <p:cNvPr id="5" name="Content Placeholder 4">
            <a:extLst>
              <a:ext uri="{FF2B5EF4-FFF2-40B4-BE49-F238E27FC236}">
                <a16:creationId xmlns:a16="http://schemas.microsoft.com/office/drawing/2014/main" id="{EAA4744B-07F8-446D-D374-B02D48F7B5E6}"/>
              </a:ext>
            </a:extLst>
          </p:cNvPr>
          <p:cNvSpPr>
            <a:spLocks noGrp="1"/>
          </p:cNvSpPr>
          <p:nvPr>
            <p:ph idx="1"/>
          </p:nvPr>
        </p:nvSpPr>
        <p:spPr/>
        <p:txBody>
          <a:bodyPr/>
          <a:lstStyle/>
          <a:p>
            <a:endParaRPr lang="en-US"/>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Case study approach</a:t>
            </a:r>
          </a:p>
          <a:p>
            <a:r>
              <a:rPr lang="en-US" dirty="0"/>
              <a:t>Please review the recordings…several times!</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sp>
        <p:nvSpPr>
          <p:cNvPr id="3" name="Content Placeholder 2">
            <a:extLst>
              <a:ext uri="{FF2B5EF4-FFF2-40B4-BE49-F238E27FC236}">
                <a16:creationId xmlns:a16="http://schemas.microsoft.com/office/drawing/2014/main" id="{EBDCC74C-924C-0E76-0450-DC08E6C48F01}"/>
              </a:ext>
            </a:extLst>
          </p:cNvPr>
          <p:cNvSpPr>
            <a:spLocks noGrp="1"/>
          </p:cNvSpPr>
          <p:nvPr>
            <p:ph idx="1"/>
          </p:nvPr>
        </p:nvSpPr>
        <p:spPr/>
        <p:txBody>
          <a:bodyPr/>
          <a:lstStyle/>
          <a:p>
            <a:endParaRPr lang="en-US"/>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sp>
        <p:nvSpPr>
          <p:cNvPr id="3" name="Content Placeholder 2">
            <a:extLst>
              <a:ext uri="{FF2B5EF4-FFF2-40B4-BE49-F238E27FC236}">
                <a16:creationId xmlns:a16="http://schemas.microsoft.com/office/drawing/2014/main" id="{C93796D4-4E00-5F46-61CD-2892D6E55437}"/>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Synapse SQL Pool Types</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47FB00FC-D16B-4E9C-95C6-8D855E81EE71}"/>
              </a:ext>
            </a:extLst>
          </p:cNvPr>
          <p:cNvPicPr>
            <a:picLocks noChangeAspect="1"/>
          </p:cNvPicPr>
          <p:nvPr/>
        </p:nvPicPr>
        <p:blipFill>
          <a:blip r:embed="rId2"/>
          <a:stretch>
            <a:fillRect/>
          </a:stretch>
        </p:blipFill>
        <p:spPr>
          <a:xfrm>
            <a:off x="781524" y="767002"/>
            <a:ext cx="7580952" cy="3838095"/>
          </a:xfrm>
          <a:prstGeom prst="rect">
            <a:avLst/>
          </a:prstGeom>
        </p:spPr>
      </p:pic>
    </p:spTree>
    <p:extLst>
      <p:ext uri="{BB962C8B-B14F-4D97-AF65-F5344CB8AC3E}">
        <p14:creationId xmlns:p14="http://schemas.microsoft.com/office/powerpoint/2010/main" val="540842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2F8B8553-12F0-43FD-9BC7-102AB7A3187B}"/>
              </a:ext>
            </a:extLst>
          </p:cNvPr>
          <p:cNvPicPr>
            <a:picLocks noChangeAspect="1"/>
          </p:cNvPicPr>
          <p:nvPr/>
        </p:nvPicPr>
        <p:blipFill>
          <a:blip r:embed="rId2"/>
          <a:stretch>
            <a:fillRect/>
          </a:stretch>
        </p:blipFill>
        <p:spPr>
          <a:xfrm>
            <a:off x="879719" y="740035"/>
            <a:ext cx="7384562" cy="3944437"/>
          </a:xfrm>
          <a:prstGeom prst="rect">
            <a:avLst/>
          </a:prstGeom>
        </p:spPr>
      </p:pic>
    </p:spTree>
    <p:extLst>
      <p:ext uri="{BB962C8B-B14F-4D97-AF65-F5344CB8AC3E}">
        <p14:creationId xmlns:p14="http://schemas.microsoft.com/office/powerpoint/2010/main" val="3142478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5" name="Picture 4">
            <a:extLst>
              <a:ext uri="{FF2B5EF4-FFF2-40B4-BE49-F238E27FC236}">
                <a16:creationId xmlns:a16="http://schemas.microsoft.com/office/drawing/2014/main" id="{FD0D9B4F-A48F-436C-B718-54CA8C2A39D2}"/>
              </a:ext>
            </a:extLst>
          </p:cNvPr>
          <p:cNvPicPr>
            <a:picLocks noChangeAspect="1"/>
          </p:cNvPicPr>
          <p:nvPr/>
        </p:nvPicPr>
        <p:blipFill>
          <a:blip r:embed="rId2"/>
          <a:stretch>
            <a:fillRect/>
          </a:stretch>
        </p:blipFill>
        <p:spPr>
          <a:xfrm>
            <a:off x="714857" y="808283"/>
            <a:ext cx="7714286" cy="3933333"/>
          </a:xfrm>
          <a:prstGeom prst="rect">
            <a:avLst/>
          </a:prstGeom>
        </p:spPr>
      </p:pic>
    </p:spTree>
    <p:extLst>
      <p:ext uri="{BB962C8B-B14F-4D97-AF65-F5344CB8AC3E}">
        <p14:creationId xmlns:p14="http://schemas.microsoft.com/office/powerpoint/2010/main" val="2317839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Break Schedule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1413049" y="1074263"/>
            <a:ext cx="7539420" cy="3547021"/>
          </a:xfrm>
        </p:spPr>
        <p:txBody>
          <a:bodyPr/>
          <a:lstStyle/>
          <a:p>
            <a:r>
              <a:rPr lang="en-US" sz="2800" dirty="0"/>
              <a:t>07:00am  -  Start</a:t>
            </a:r>
          </a:p>
          <a:p>
            <a:r>
              <a:rPr lang="en-US" sz="2800" dirty="0"/>
              <a:t>08:00am  -  9-minute break</a:t>
            </a:r>
          </a:p>
          <a:p>
            <a:r>
              <a:rPr lang="en-US" sz="2800" dirty="0"/>
              <a:t>09:00am  -  9-minute break</a:t>
            </a:r>
          </a:p>
          <a:p>
            <a:r>
              <a:rPr lang="en-US" sz="2800" dirty="0"/>
              <a:t>10:00am  -  9-minute break</a:t>
            </a:r>
          </a:p>
          <a:p>
            <a:r>
              <a:rPr lang="en-US" sz="2800" dirty="0"/>
              <a:t>11:00am  -  9-minute break</a:t>
            </a:r>
          </a:p>
          <a:p>
            <a:r>
              <a:rPr lang="en-US" sz="2800" dirty="0"/>
              <a:t>12:00pm  -  Finish</a:t>
            </a:r>
          </a:p>
          <a:p>
            <a:endParaRPr lang="en-US" sz="2800" dirty="0"/>
          </a:p>
        </p:txBody>
      </p:sp>
    </p:spTree>
    <p:extLst>
      <p:ext uri="{BB962C8B-B14F-4D97-AF65-F5344CB8AC3E}">
        <p14:creationId xmlns:p14="http://schemas.microsoft.com/office/powerpoint/2010/main" val="4098099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Databricks</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59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5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5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6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727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Security</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363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14178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2976901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732900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3" name="Content Placeholder 2">
            <a:extLst>
              <a:ext uri="{FF2B5EF4-FFF2-40B4-BE49-F238E27FC236}">
                <a16:creationId xmlns:a16="http://schemas.microsoft.com/office/drawing/2014/main" id="{E4FDDD1C-AE0B-609F-2524-ED83BC0D513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577850"/>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4655222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DDM</a:t>
            </a:r>
          </a:p>
        </p:txBody>
      </p:sp>
      <p:pic>
        <p:nvPicPr>
          <p:cNvPr id="1026" name="Picture 2" descr="Dynamic Data Masking Working">
            <a:extLst>
              <a:ext uri="{FF2B5EF4-FFF2-40B4-BE49-F238E27FC236}">
                <a16:creationId xmlns:a16="http://schemas.microsoft.com/office/drawing/2014/main" id="{00A6371E-6106-4F75-9A89-F7B658FA3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27" y="798512"/>
            <a:ext cx="7461946" cy="38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63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Always Encrypted</a:t>
            </a:r>
          </a:p>
        </p:txBody>
      </p:sp>
      <p:pic>
        <p:nvPicPr>
          <p:cNvPr id="2050" name="Picture 2" descr="thumbnail image 1 of blog post titled &#10; &#10; &#10;  &#10; &#10; &#10; &#10;    &#10;  &#10;   &#10;    &#10;      &#10;       Enabling Confidential Computing with Always Encrypted using Enclaves (Early Access Preview)&#10;       &#10;      &#10;     &#10;   &#10;  &#10; &#10;   &#10; &#10; &#10; &#10; &#10; &#10;">
            <a:extLst>
              <a:ext uri="{FF2B5EF4-FFF2-40B4-BE49-F238E27FC236}">
                <a16:creationId xmlns:a16="http://schemas.microsoft.com/office/drawing/2014/main" id="{AE2F1F49-7191-42E0-90FE-B347A38A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0"/>
            <a:ext cx="9144000" cy="298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382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569310" y="580874"/>
            <a:ext cx="8005380" cy="418877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610225"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5" name="Content Placeholder 4">
            <a:extLst>
              <a:ext uri="{FF2B5EF4-FFF2-40B4-BE49-F238E27FC236}">
                <a16:creationId xmlns:a16="http://schemas.microsoft.com/office/drawing/2014/main" id="{72405ECA-4AC7-C3E2-AA4A-880CF9F11B4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565041"/>
            <a:ext cx="4739521" cy="4281913"/>
          </a:xfrm>
          <a:prstGeom prst="rect">
            <a:avLst/>
          </a:prstGeom>
        </p:spPr>
      </p:pic>
      <p:sp>
        <p:nvSpPr>
          <p:cNvPr id="3" name="Arrow: Up 2">
            <a:extLst>
              <a:ext uri="{FF2B5EF4-FFF2-40B4-BE49-F238E27FC236}">
                <a16:creationId xmlns:a16="http://schemas.microsoft.com/office/drawing/2014/main" id="{5BEF099A-3E26-4193-8748-C539FE980716}"/>
              </a:ext>
            </a:extLst>
          </p:cNvPr>
          <p:cNvSpPr/>
          <p:nvPr/>
        </p:nvSpPr>
        <p:spPr>
          <a:xfrm rot="10800000">
            <a:off x="4234239" y="3204686"/>
            <a:ext cx="514350" cy="12677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982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10727</TotalTime>
  <Words>3971</Words>
  <Application>Microsoft Office PowerPoint</Application>
  <PresentationFormat>On-screen Show (16:9)</PresentationFormat>
  <Paragraphs>649</Paragraphs>
  <Slides>91</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91</vt:i4>
      </vt:variant>
    </vt:vector>
  </HeadingPairs>
  <TitlesOfParts>
    <vt:vector size="99" baseType="lpstr">
      <vt:lpstr>Arial</vt:lpstr>
      <vt:lpstr>Calibri</vt:lpstr>
      <vt:lpstr>Google Sans</vt:lpstr>
      <vt:lpstr>Segoe UI</vt:lpstr>
      <vt:lpstr>Segoe UI Light</vt:lpstr>
      <vt:lpstr>Segoe UI Semibold</vt:lpstr>
      <vt:lpstr>Tahoma</vt:lpstr>
      <vt:lpstr>Standard_LiveLessons_2017</vt:lpstr>
      <vt:lpstr>Exam DP-203: Data Engineering on Microsoft Azure Crash Course</vt:lpstr>
      <vt:lpstr>Tim Warner</vt:lpstr>
      <vt:lpstr>Agenda</vt:lpstr>
      <vt:lpstr>Course materials</vt:lpstr>
      <vt:lpstr>Course Expectations</vt:lpstr>
      <vt:lpstr>Break Schedule (Central Time Zone)</vt:lpstr>
      <vt:lpstr>Session Recordings</vt:lpstr>
      <vt:lpstr>Session Recordings</vt:lpstr>
      <vt:lpstr>Session Recordings</vt:lpstr>
      <vt:lpstr>Mobile Browser: learning.oreilly.com</vt:lpstr>
      <vt:lpstr>O'Reilly Mobile App</vt:lpstr>
      <vt:lpstr>Exam DP-203 Latest Changes: Nov 2023</vt:lpstr>
      <vt:lpstr>What is an Azure Data Engineer?</vt:lpstr>
      <vt:lpstr>Azure Data Engineer Associate</vt:lpstr>
      <vt:lpstr>Azure Data Fundamentals</vt:lpstr>
      <vt:lpstr>Azure Data Scientist Associate</vt:lpstr>
      <vt:lpstr>Azure Data Analyst Associate</vt:lpstr>
      <vt:lpstr>Azure Cosmos DB Developer </vt:lpstr>
      <vt:lpstr> </vt:lpstr>
      <vt:lpstr>Thank you!</vt:lpstr>
      <vt:lpstr>Exam DP-203 Case Study </vt:lpstr>
      <vt:lpstr>Contoso Retail - Data Modernization</vt:lpstr>
      <vt:lpstr>Contoso Retail Architecture Overview</vt:lpstr>
      <vt:lpstr>Data Ingestion and Transformation</vt:lpstr>
      <vt:lpstr>Data Warehousing, Analytics, &amp; Predictions</vt:lpstr>
      <vt:lpstr>Data Fundamentals</vt:lpstr>
      <vt:lpstr>Data Types</vt:lpstr>
      <vt:lpstr>Data Workload Types</vt:lpstr>
      <vt:lpstr>Data Processing Types</vt:lpstr>
      <vt:lpstr>Data Processing</vt:lpstr>
      <vt:lpstr>ETL</vt:lpstr>
      <vt:lpstr>ELT</vt:lpstr>
      <vt:lpstr>Data Analytics</vt:lpstr>
      <vt:lpstr>Non-Binary Data Formats</vt:lpstr>
      <vt:lpstr>Binary Data Formats</vt:lpstr>
      <vt:lpstr>Blob Storage and Data Lake</vt:lpstr>
      <vt:lpstr>Azure Blob Storage</vt:lpstr>
      <vt:lpstr>Blob Storage</vt:lpstr>
      <vt:lpstr>ADLS Gen 2</vt:lpstr>
      <vt:lpstr>Data Lake Storage Gen 2</vt:lpstr>
      <vt:lpstr>Azure Data Lake Storage Gen 2</vt:lpstr>
      <vt:lpstr>Access Tiers &amp; Lifecycle Management</vt:lpstr>
      <vt:lpstr>Azure SQL Products</vt:lpstr>
      <vt:lpstr>Relational Database Tables</vt:lpstr>
      <vt:lpstr>ACID Principle</vt:lpstr>
      <vt:lpstr>Normalization</vt:lpstr>
      <vt:lpstr>Table Relationships</vt:lpstr>
      <vt:lpstr>SQL Statement Categories</vt:lpstr>
      <vt:lpstr>Azure Synapse</vt:lpstr>
      <vt:lpstr>Data Warehouse Star Schema</vt:lpstr>
      <vt:lpstr>Data Warehouse Snowflake Schema</vt:lpstr>
      <vt:lpstr>Azure Synapse</vt:lpstr>
      <vt:lpstr>Azure Synapse SQL Pool (DW) Architecture</vt:lpstr>
      <vt:lpstr>Synapse SQL Pool Types</vt:lpstr>
      <vt:lpstr>Azure Synapse Table Distribution Modes</vt:lpstr>
      <vt:lpstr>Azure Synapse Table Distribution Modes</vt:lpstr>
      <vt:lpstr>Slowly Changing Dimensions (SCD)</vt:lpstr>
      <vt:lpstr>Slowly Changing Dimensions (SCD)</vt:lpstr>
      <vt:lpstr>Slowly Changing Dimensions (SCD)</vt:lpstr>
      <vt:lpstr>Azure Databricks</vt:lpstr>
      <vt:lpstr>Azure Databricks</vt:lpstr>
      <vt:lpstr>Lambda Architecture</vt:lpstr>
      <vt:lpstr>Lambda Architecture with Databricks</vt:lpstr>
      <vt:lpstr>Kappa Architecture</vt:lpstr>
      <vt:lpstr>Kappa Architecture with Databricks</vt:lpstr>
      <vt:lpstr>Data Security</vt:lpstr>
      <vt:lpstr>Network security</vt:lpstr>
      <vt:lpstr>Identity and access</vt:lpstr>
      <vt:lpstr>Encryption</vt:lpstr>
      <vt:lpstr>Encryption</vt:lpstr>
      <vt:lpstr>Azure SQL Database Firewall Rules</vt:lpstr>
      <vt:lpstr>Azure SQL Database DDM</vt:lpstr>
      <vt:lpstr>Azure SQL Database Always Encrypted</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226</cp:revision>
  <dcterms:created xsi:type="dcterms:W3CDTF">2015-09-28T19:52:00Z</dcterms:created>
  <dcterms:modified xsi:type="dcterms:W3CDTF">2024-03-19T11:44:09Z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